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3"/>
  </p:notesMasterIdLst>
  <p:handoutMasterIdLst>
    <p:handoutMasterId r:id="rId14"/>
  </p:handoutMasterIdLst>
  <p:sldIdLst>
    <p:sldId id="256" r:id="rId2"/>
    <p:sldId id="404" r:id="rId3"/>
    <p:sldId id="405" r:id="rId4"/>
    <p:sldId id="406" r:id="rId5"/>
    <p:sldId id="407" r:id="rId6"/>
    <p:sldId id="408" r:id="rId7"/>
    <p:sldId id="413" r:id="rId8"/>
    <p:sldId id="418" r:id="rId9"/>
    <p:sldId id="420" r:id="rId10"/>
    <p:sldId id="423" r:id="rId11"/>
    <p:sldId id="275" r:id="rId12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  <p:embeddedFont>
      <p:font typeface="나눔스퀘어OTF" panose="020B0600000101010101" pitchFamily="34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F4DF90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95" autoAdjust="0"/>
    <p:restoredTop sz="94485" autoAdjust="0"/>
  </p:normalViewPr>
  <p:slideViewPr>
    <p:cSldViewPr>
      <p:cViewPr varScale="1">
        <p:scale>
          <a:sx n="65" d="100"/>
          <a:sy n="65" d="100"/>
        </p:scale>
        <p:origin x="84" y="522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685A3B8-D489-4EAC-9787-D06AA3C4D706}" type="datetimeFigureOut">
              <a:rPr lang="ko-KR" altLang="en-US"/>
              <a:pPr>
                <a:defRPr/>
              </a:pPr>
              <a:t>2019-06-29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DEA0411B-75B1-4180-AF41-456B22D072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7972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7789F5C-7B31-4D36-BEB9-A841059320B1}" type="datetimeFigureOut">
              <a:rPr lang="ko-KR" altLang="en-US"/>
              <a:pPr>
                <a:defRPr/>
              </a:pPr>
              <a:t>2019-06-29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012561BE-4568-4D34-AF39-A1C01A5FE6B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1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45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24672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866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63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defTabSz="685800" latinLnBrk="1"/>
            <a:fld id="{A6F82AE5-B6B2-45C2-99EB-8D9A98D09A07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defTabSz="685800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69" r:id="rId1"/>
    <p:sldLayoutId id="2147484767" r:id="rId2"/>
    <p:sldLayoutId id="2147484768" r:id="rId3"/>
    <p:sldLayoutId id="2147484770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02-4</a:t>
            </a:r>
            <a:r>
              <a:rPr lang="en-US" altLang="ko-KR" b="1">
                <a:solidFill>
                  <a:schemeClr val="tx1"/>
                </a:solidFill>
              </a:rPr>
              <a:t>. </a:t>
            </a:r>
            <a:r>
              <a:rPr lang="ko-KR" altLang="en-US" b="1">
                <a:solidFill>
                  <a:schemeClr val="tx1"/>
                </a:solidFill>
              </a:rPr>
              <a:t>변수와 시스템 입출력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DCE80FFF-6347-48B3-9FE7-9BFDBE8E44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211286-9E79-4FCD-9A04-33ED342CE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8" y="7937"/>
            <a:ext cx="4930982" cy="384175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키워드로 끝내는 핵심 포인트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en-US" altLang="ko-KR" dirty="0" err="1">
                <a:solidFill>
                  <a:srgbClr val="C00000"/>
                </a:solidFill>
              </a:rPr>
              <a:t>System.out.println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en-US" altLang="ko-KR" dirty="0"/>
              <a:t>: </a:t>
            </a:r>
            <a:r>
              <a:rPr lang="ko-KR" altLang="en-US" dirty="0"/>
              <a:t>괄호에 주어진 </a:t>
            </a:r>
            <a:r>
              <a:rPr lang="ko-KR" altLang="en-US" dirty="0" err="1"/>
              <a:t>매개값을</a:t>
            </a:r>
            <a:r>
              <a:rPr lang="ko-KR" altLang="en-US" dirty="0"/>
              <a:t> 모니터로 출력하고 </a:t>
            </a:r>
            <a:r>
              <a:rPr lang="ko-KR" altLang="en-US" dirty="0" err="1"/>
              <a:t>개행을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 marL="268288" lvl="1" indent="0">
              <a:buFont typeface="Wingdings" pitchFamily="2" charset="2"/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 err="1">
                <a:solidFill>
                  <a:srgbClr val="C00000"/>
                </a:solidFill>
              </a:rPr>
              <a:t>System.out.print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en-US" altLang="ko-KR" dirty="0"/>
              <a:t>: </a:t>
            </a:r>
            <a:r>
              <a:rPr lang="ko-KR" altLang="en-US" dirty="0"/>
              <a:t>괄호에 주어진 </a:t>
            </a:r>
            <a:r>
              <a:rPr lang="ko-KR" altLang="en-US" dirty="0" err="1"/>
              <a:t>매개값을</a:t>
            </a:r>
            <a:r>
              <a:rPr lang="ko-KR" altLang="en-US" dirty="0"/>
              <a:t> 모니터로 출력만 하고 </a:t>
            </a:r>
            <a:r>
              <a:rPr lang="ko-KR" altLang="en-US" dirty="0" err="1"/>
              <a:t>개행을</a:t>
            </a:r>
            <a:r>
              <a:rPr lang="ko-KR" altLang="en-US" dirty="0"/>
              <a:t> 하지 않는다</a:t>
            </a:r>
            <a:r>
              <a:rPr lang="en-US" altLang="ko-KR" dirty="0"/>
              <a:t>.</a:t>
            </a:r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 err="1">
                <a:solidFill>
                  <a:srgbClr val="C00000"/>
                </a:solidFill>
              </a:rPr>
              <a:t>System.out.printf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en-US" altLang="ko-KR" dirty="0"/>
              <a:t>: </a:t>
            </a:r>
            <a:r>
              <a:rPr lang="ko-KR" altLang="en-US" dirty="0"/>
              <a:t>괄호에 주어진 </a:t>
            </a:r>
            <a:r>
              <a:rPr lang="ko-KR" altLang="en-US"/>
              <a:t>형식대로 출력한다</a:t>
            </a:r>
            <a:r>
              <a:rPr lang="en-US" altLang="ko-KR"/>
              <a:t>.</a:t>
            </a:r>
            <a:endParaRPr lang="en-US" altLang="ko-KR" dirty="0"/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 err="1">
                <a:solidFill>
                  <a:srgbClr val="C00000"/>
                </a:solidFill>
              </a:rPr>
              <a:t>System.in.read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키보드에서 입력된 </a:t>
            </a:r>
            <a:r>
              <a:rPr lang="ko-KR" altLang="en-US" dirty="0" err="1"/>
              <a:t>키코드를</a:t>
            </a:r>
            <a:r>
              <a:rPr lang="ko-KR" altLang="en-US" dirty="0"/>
              <a:t> 읽는다</a:t>
            </a:r>
            <a:r>
              <a:rPr lang="en-US" altLang="ko-KR" dirty="0"/>
              <a:t>.</a:t>
            </a:r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Scanner</a:t>
            </a:r>
            <a:r>
              <a:rPr lang="en-US" altLang="ko-KR"/>
              <a:t>: </a:t>
            </a:r>
            <a:r>
              <a:rPr lang="ko-KR" altLang="en-US"/>
              <a:t>키보드로부터 </a:t>
            </a:r>
            <a:r>
              <a:rPr lang="ko-KR" altLang="en-US" dirty="0"/>
              <a:t>입력된 내용을 통 </a:t>
            </a:r>
            <a:r>
              <a:rPr lang="ko-KR" altLang="en-US"/>
              <a:t>문자열로 쉽게 읽기 </a:t>
            </a:r>
            <a:r>
              <a:rPr lang="ko-KR" altLang="en-US" dirty="0"/>
              <a:t>위해서 </a:t>
            </a:r>
            <a:r>
              <a:rPr lang="en-US" altLang="ko-KR" dirty="0"/>
              <a:t>Scanner</a:t>
            </a:r>
            <a:r>
              <a:rPr lang="ko-KR" altLang="en-US"/>
              <a:t>를 사용한다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6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pic>
        <p:nvPicPr>
          <p:cNvPr id="16387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1639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noFill/>
            <a:round/>
            <a:headEnd/>
            <a:tailEnd/>
          </a:ln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en-US" altLang="ko-KR" sz="2200" dirty="0"/>
              <a:t>0. </a:t>
            </a: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모니터로 </a:t>
            </a:r>
            <a:r>
              <a:rPr lang="ko-KR" altLang="en-US" sz="2200" dirty="0" err="1"/>
              <a:t>변수값</a:t>
            </a:r>
            <a:r>
              <a:rPr lang="ko-KR" altLang="en-US" sz="2200" dirty="0"/>
              <a:t> 출력하기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키보드에서 입력된 내용을 변수에 저장하기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02006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2192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핵심 키워드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:  </a:t>
            </a:r>
            <a:r>
              <a:rPr lang="en-US" altLang="ko-KR" sz="1600" b="1" dirty="0" err="1">
                <a:ea typeface="나눔스퀘어OTF"/>
              </a:rPr>
              <a:t>System.out.println</a:t>
            </a:r>
            <a:r>
              <a:rPr lang="en-US" altLang="ko-KR" sz="1600" b="1" dirty="0">
                <a:ea typeface="나눔스퀘어OTF"/>
              </a:rPr>
              <a:t>(), </a:t>
            </a:r>
            <a:r>
              <a:rPr lang="en-US" altLang="ko-KR" sz="1600" b="1" dirty="0" err="1">
                <a:ea typeface="나눔스퀘어OTF"/>
              </a:rPr>
              <a:t>System.out.print</a:t>
            </a:r>
            <a:r>
              <a:rPr lang="en-US" altLang="ko-KR" sz="1600" b="1" dirty="0">
                <a:ea typeface="나눔스퀘어OTF"/>
              </a:rPr>
              <a:t>(), </a:t>
            </a:r>
            <a:r>
              <a:rPr lang="en-US" altLang="ko-KR" sz="1600" b="1" dirty="0" err="1">
                <a:ea typeface="나눔스퀘어OTF"/>
              </a:rPr>
              <a:t>System.out.printf</a:t>
            </a:r>
            <a:r>
              <a:rPr lang="en-US" altLang="ko-KR" sz="1600" b="1" dirty="0">
                <a:ea typeface="나눔스퀘어OTF"/>
              </a:rPr>
              <a:t>(), 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1600" b="1" dirty="0">
                <a:ea typeface="나눔스퀘어OTF"/>
              </a:rPr>
              <a:t>                      </a:t>
            </a:r>
            <a:r>
              <a:rPr lang="en-US" altLang="ko-KR" sz="1600" b="1" dirty="0" err="1">
                <a:ea typeface="나눔스퀘어OTF"/>
              </a:rPr>
              <a:t>System.in.read</a:t>
            </a:r>
            <a:r>
              <a:rPr lang="en-US" altLang="ko-KR" sz="1600" b="1" dirty="0">
                <a:ea typeface="나눔스퀘어OTF"/>
              </a:rPr>
              <a:t>(), Scanner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600" dirty="0">
              <a:solidFill>
                <a:srgbClr val="C00000"/>
              </a:solidFill>
              <a:ea typeface="나눔스퀘어OTF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핵심 포인트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 </a:t>
            </a:r>
            <a:endParaRPr lang="en-US" altLang="ko-KR" sz="1600" dirty="0">
              <a:solidFill>
                <a:srgbClr val="C00000"/>
              </a:solidFill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ko-KR" altLang="en-US" sz="1600" dirty="0">
                <a:ea typeface="나눔스퀘어OTF"/>
              </a:rPr>
              <a:t>프로그래밍 언어에는 시스템 표준 출력 장치와 표준 입력 장치 이해</a:t>
            </a:r>
            <a:endParaRPr lang="en-US" altLang="ko-KR" sz="1600" dirty="0">
              <a:ea typeface="나눔스퀘어OTF"/>
            </a:endParaRPr>
          </a:p>
          <a:p>
            <a:pPr lvl="1">
              <a:defRPr/>
            </a:pPr>
            <a:r>
              <a:rPr lang="ko-KR" altLang="en-US" sz="1600" dirty="0">
                <a:ea typeface="나눔스퀘어OTF"/>
              </a:rPr>
              <a:t>표준 출력 장치 </a:t>
            </a:r>
            <a:r>
              <a:rPr lang="en-US" altLang="ko-KR" sz="1600" dirty="0">
                <a:ea typeface="나눔스퀘어OTF"/>
              </a:rPr>
              <a:t>-&gt;</a:t>
            </a:r>
            <a:r>
              <a:rPr lang="ko-KR" altLang="en-US" sz="1600" dirty="0">
                <a:ea typeface="나눔스퀘어OTF"/>
              </a:rPr>
              <a:t> 모니터</a:t>
            </a:r>
            <a:endParaRPr lang="en-US" altLang="ko-KR" sz="1600" dirty="0">
              <a:ea typeface="나눔스퀘어OTF"/>
            </a:endParaRPr>
          </a:p>
          <a:p>
            <a:pPr lvl="1">
              <a:defRPr/>
            </a:pPr>
            <a:r>
              <a:rPr lang="ko-KR" altLang="en-US" sz="1600" dirty="0">
                <a:ea typeface="나눔스퀘어OTF"/>
              </a:rPr>
              <a:t>표준 입력 장치 </a:t>
            </a:r>
            <a:r>
              <a:rPr lang="en-US" altLang="ko-KR" sz="1600" dirty="0">
                <a:ea typeface="나눔스퀘어OTF"/>
              </a:rPr>
              <a:t>-&gt;</a:t>
            </a:r>
            <a:r>
              <a:rPr lang="ko-KR" altLang="en-US" sz="1600" dirty="0">
                <a:ea typeface="나눔스퀘어OTF"/>
              </a:rPr>
              <a:t> 키보드</a:t>
            </a:r>
            <a:endParaRPr lang="en-US" altLang="ko-KR" sz="1600" dirty="0"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endParaRPr lang="en-US" altLang="ko-KR" sz="1600" dirty="0"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ko-KR" altLang="en-US" sz="1600" dirty="0">
                <a:ea typeface="나눔스퀘어OTF"/>
              </a:rPr>
              <a:t>변수에 저장된 값을 모니터로 출력하는 방법과 </a:t>
            </a:r>
            <a:endParaRPr lang="en-US" altLang="ko-KR" sz="1600" dirty="0">
              <a:ea typeface="나눔스퀘어OTF"/>
            </a:endParaRPr>
          </a:p>
          <a:p>
            <a:pPr>
              <a:defRPr/>
            </a:pPr>
            <a:r>
              <a:rPr lang="en-US" altLang="ko-KR" sz="1600" dirty="0">
                <a:ea typeface="나눔스퀘어OTF"/>
              </a:rPr>
              <a:t>  </a:t>
            </a:r>
            <a:r>
              <a:rPr lang="ko-KR" altLang="en-US" sz="1600" dirty="0">
                <a:ea typeface="나눔스퀘어OTF"/>
              </a:rPr>
              <a:t>키보드로부터 데이터를 읽고 변수에 저장하는 방법을 학습</a:t>
            </a:r>
          </a:p>
        </p:txBody>
      </p:sp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449477" y="3893736"/>
            <a:ext cx="6687740" cy="1158876"/>
          </a:xfrm>
        </p:spPr>
        <p:txBody>
          <a:bodyPr/>
          <a:lstStyle/>
          <a:p>
            <a:r>
              <a:rPr lang="en-US" altLang="ko-KR" dirty="0" err="1">
                <a:solidFill>
                  <a:srgbClr val="C00000"/>
                </a:solidFill>
              </a:rPr>
              <a:t>System.out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시스템의 표준 </a:t>
            </a:r>
            <a:r>
              <a:rPr lang="ko-KR" altLang="en-US"/>
              <a:t>출력 장치로 출력</a:t>
            </a:r>
            <a:endParaRPr lang="en-US" altLang="ko-KR" dirty="0"/>
          </a:p>
          <a:p>
            <a:endParaRPr lang="en-US" altLang="ko-KR">
              <a:solidFill>
                <a:srgbClr val="C00000"/>
              </a:solidFill>
            </a:endParaRPr>
          </a:p>
          <a:p>
            <a:endParaRPr lang="en-US" altLang="ko-KR">
              <a:solidFill>
                <a:srgbClr val="C00000"/>
              </a:solidFill>
            </a:endParaRPr>
          </a:p>
          <a:p>
            <a:r>
              <a:rPr lang="en-US" altLang="ko-KR">
                <a:solidFill>
                  <a:srgbClr val="C00000"/>
                </a:solidFill>
              </a:rPr>
              <a:t>System</a:t>
            </a:r>
            <a:r>
              <a:rPr lang="en-US" altLang="ko-KR" dirty="0">
                <a:solidFill>
                  <a:srgbClr val="C00000"/>
                </a:solidFill>
              </a:rPr>
              <a:t>.in</a:t>
            </a:r>
          </a:p>
          <a:p>
            <a:pPr lvl="1"/>
            <a:r>
              <a:rPr lang="ko-KR" altLang="en-US" dirty="0"/>
              <a:t>시스템의 표준 </a:t>
            </a:r>
            <a:r>
              <a:rPr lang="ko-KR" altLang="en-US"/>
              <a:t>입력 장치에서 읽음</a:t>
            </a:r>
            <a:endParaRPr lang="en-US" altLang="ko-KR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717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92" y="4584006"/>
            <a:ext cx="3077308" cy="41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92" y="5867400"/>
            <a:ext cx="3077308" cy="35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311" y="3806081"/>
            <a:ext cx="4730934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6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485900"/>
            <a:ext cx="8686800" cy="5715000"/>
          </a:xfrm>
        </p:spPr>
        <p:txBody>
          <a:bodyPr/>
          <a:lstStyle/>
          <a:p>
            <a:r>
              <a:rPr lang="en-US" altLang="ko-KR">
                <a:solidFill>
                  <a:srgbClr val="C00000"/>
                </a:solidFill>
              </a:rPr>
              <a:t>println() </a:t>
            </a:r>
            <a:r>
              <a:rPr lang="ko-KR" altLang="en-US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괄호 안에 </a:t>
            </a:r>
            <a:r>
              <a:rPr lang="ko-KR" altLang="en-US" dirty="0" err="1"/>
              <a:t>리터럴</a:t>
            </a:r>
            <a:r>
              <a:rPr lang="ko-KR" altLang="en-US" dirty="0"/>
              <a:t> 넣으면 그대로 출력 </a:t>
            </a:r>
            <a:r>
              <a:rPr lang="en-US" altLang="ko-KR" dirty="0"/>
              <a:t>/ </a:t>
            </a:r>
            <a:r>
              <a:rPr lang="ko-KR" altLang="en-US" dirty="0"/>
              <a:t>변수 </a:t>
            </a:r>
            <a:r>
              <a:rPr lang="ko-KR" altLang="en-US"/>
              <a:t>넣으면 저장된 값 출력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다양한 출력 메소드</a:t>
            </a: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모니터로 변수값 출력하기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51" y="2252407"/>
            <a:ext cx="5985303" cy="110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52" y="4122530"/>
            <a:ext cx="6253225" cy="149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21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339328" y="1219200"/>
            <a:ext cx="8686800" cy="5715000"/>
          </a:xfrm>
        </p:spPr>
        <p:txBody>
          <a:bodyPr/>
          <a:lstStyle/>
          <a:p>
            <a:r>
              <a:rPr lang="en-US" altLang="ko-KR" dirty="0" err="1">
                <a:solidFill>
                  <a:srgbClr val="C00000"/>
                </a:solidFill>
              </a:rPr>
              <a:t>printf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개발자가 원하는 형식화된 문자열 </a:t>
            </a:r>
            <a:r>
              <a:rPr lang="en-US" altLang="ko-KR" dirty="0"/>
              <a:t>(formal string) </a:t>
            </a:r>
            <a:r>
              <a:rPr lang="ko-KR" altLang="en-US"/>
              <a:t>출력 </a:t>
            </a:r>
            <a:r>
              <a:rPr lang="en-US" altLang="ko-KR"/>
              <a:t>(</a:t>
            </a:r>
            <a:r>
              <a:rPr lang="ko-KR" altLang="en-US"/>
              <a:t>전체 출력 자리수 및 소수 자릿수 제한</a:t>
            </a:r>
            <a:r>
              <a:rPr lang="en-US" altLang="ko-KR"/>
              <a:t>)</a:t>
            </a:r>
            <a:endParaRPr lang="en-US" altLang="ko-KR" dirty="0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lvl="1"/>
            <a:r>
              <a:rPr lang="ko-KR" altLang="en-US"/>
              <a:t>형식 문자열에서 </a:t>
            </a:r>
            <a:r>
              <a:rPr lang="en-US" altLang="ko-KR"/>
              <a:t>%</a:t>
            </a:r>
            <a:r>
              <a:rPr lang="ko-KR" altLang="en-US"/>
              <a:t>와 </a:t>
            </a:r>
            <a:r>
              <a:rPr lang="en-US" altLang="ko-KR"/>
              <a:t>conversion </a:t>
            </a:r>
            <a:r>
              <a:rPr lang="ko-KR" altLang="en-US"/>
              <a:t>외에는 모두 생략 가능</a:t>
            </a:r>
            <a:endParaRPr lang="en-US" altLang="ko-KR"/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conversion</a:t>
            </a:r>
            <a:r>
              <a:rPr lang="ko-KR" altLang="en-US"/>
              <a:t>에는 제공되는 값의 타입에 따라 </a:t>
            </a:r>
            <a:r>
              <a:rPr lang="en-US" altLang="ko-KR"/>
              <a:t>d(</a:t>
            </a:r>
            <a:r>
              <a:rPr lang="ko-KR" altLang="en-US"/>
              <a:t>정수</a:t>
            </a:r>
            <a:r>
              <a:rPr lang="en-US" altLang="ko-KR"/>
              <a:t>), f(</a:t>
            </a:r>
            <a:r>
              <a:rPr lang="ko-KR" altLang="en-US"/>
              <a:t>실수</a:t>
            </a:r>
            <a:r>
              <a:rPr lang="en-US" altLang="ko-KR"/>
              <a:t>), s(</a:t>
            </a:r>
            <a:r>
              <a:rPr lang="ko-KR" altLang="en-US"/>
              <a:t>문자열</a:t>
            </a:r>
            <a:r>
              <a:rPr lang="en-US" altLang="ko-KR"/>
              <a:t>) </a:t>
            </a:r>
            <a:r>
              <a:rPr lang="ko-KR" altLang="en-US"/>
              <a:t>입력</a:t>
            </a:r>
            <a:endParaRPr lang="en-US" altLang="ko-KR"/>
          </a:p>
          <a:p>
            <a:pPr lvl="2"/>
            <a:endParaRPr lang="ko-KR" altLang="en-US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모니터로 변수값 출력하기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6469856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C8468FE-7633-41A6-8F00-810187AF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67" y="5060156"/>
            <a:ext cx="69151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70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184883" y="1423988"/>
            <a:ext cx="8686800" cy="5715000"/>
          </a:xfrm>
        </p:spPr>
        <p:txBody>
          <a:bodyPr/>
          <a:lstStyle/>
          <a:p>
            <a:pPr lvl="1"/>
            <a:r>
              <a:rPr lang="ko-KR" altLang="en-US"/>
              <a:t>형식 </a:t>
            </a:r>
            <a:r>
              <a:rPr lang="ko-KR" altLang="en-US" dirty="0"/>
              <a:t>문자열에 포함될 값 </a:t>
            </a:r>
            <a:r>
              <a:rPr lang="en-US" altLang="ko-KR" dirty="0"/>
              <a:t>2</a:t>
            </a:r>
            <a:r>
              <a:rPr lang="ko-KR" altLang="en-US" dirty="0"/>
              <a:t>개 이상인 경우 값의 </a:t>
            </a:r>
            <a:r>
              <a:rPr lang="ko-KR" altLang="en-US" dirty="0">
                <a:solidFill>
                  <a:srgbClr val="C00000"/>
                </a:solidFill>
              </a:rPr>
              <a:t>순번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00000"/>
                </a:solidFill>
              </a:rPr>
              <a:t>argument_index</a:t>
            </a:r>
            <a:r>
              <a:rPr lang="en-US" altLang="ko-KR">
                <a:solidFill>
                  <a:srgbClr val="C00000"/>
                </a:solidFill>
              </a:rPr>
              <a:t>$</a:t>
            </a:r>
            <a:r>
              <a:rPr lang="en-US" altLang="ko-KR"/>
              <a:t>)</a:t>
            </a:r>
            <a:r>
              <a:rPr lang="ko-KR" altLang="en-US"/>
              <a:t> 표시해야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다양한 형식 문자열</a:t>
            </a:r>
          </a:p>
          <a:p>
            <a:pPr lvl="1"/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모니터로 변수값 출력하기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6096000" cy="80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090FC21-B33E-46EB-B049-8E7EE092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48012"/>
            <a:ext cx="6324600" cy="3026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46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209711"/>
            <a:ext cx="8686800" cy="5715000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키코드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키보드에서 키를 입력할 때 프로그램에서 숫자로 된 </a:t>
            </a:r>
            <a:r>
              <a:rPr lang="ko-KR" altLang="en-US" dirty="0" err="1"/>
              <a:t>키코드를</a:t>
            </a:r>
            <a:r>
              <a:rPr lang="ko-KR" altLang="en-US" dirty="0"/>
              <a:t> 읽음</a:t>
            </a:r>
            <a:endParaRPr lang="en-US" altLang="ko-KR" dirty="0"/>
          </a:p>
          <a:p>
            <a:pPr lvl="1"/>
            <a:r>
              <a:rPr lang="en-US" altLang="ko-KR" dirty="0"/>
              <a:t>System.in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rgbClr val="C00000"/>
                </a:solidFill>
              </a:rPr>
              <a:t>read</a:t>
            </a:r>
            <a:r>
              <a:rPr lang="en-US" altLang="ko-KR">
                <a:solidFill>
                  <a:srgbClr val="C00000"/>
                </a:solidFill>
              </a:rPr>
              <a:t>() </a:t>
            </a:r>
            <a:r>
              <a:rPr lang="ko-KR" altLang="en-US"/>
              <a:t>사용</a:t>
            </a:r>
            <a:endParaRPr lang="en-US" altLang="ko-KR"/>
          </a:p>
          <a:p>
            <a:pPr lvl="1"/>
            <a:r>
              <a:rPr lang="ko-KR" altLang="en-US"/>
              <a:t>얻은 키코드는 대입 연산자 사용하여 </a:t>
            </a:r>
            <a:r>
              <a:rPr lang="en-US" altLang="ko-KR"/>
              <a:t>int </a:t>
            </a:r>
            <a:r>
              <a:rPr lang="ko-KR" altLang="en-US"/>
              <a:t>변수에 저장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6302504" cy="1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1036D5-55EB-4549-9744-2175312E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19400"/>
            <a:ext cx="4149450" cy="23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48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>
          <a:xfrm>
            <a:off x="342900" y="1219200"/>
            <a:ext cx="8686800" cy="5715000"/>
          </a:xfrm>
        </p:spPr>
        <p:txBody>
          <a:bodyPr/>
          <a:lstStyle/>
          <a:p>
            <a:r>
              <a:rPr lang="en-US" altLang="ko-KR" dirty="0" err="1"/>
              <a:t>System.in.read</a:t>
            </a:r>
            <a:r>
              <a:rPr lang="en-US" altLang="ko-KR" dirty="0"/>
              <a:t>()</a:t>
            </a:r>
            <a:r>
              <a:rPr lang="ko-KR" altLang="en-US" dirty="0"/>
              <a:t>의 단점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 이상 키가 조합된 한글 읽을 수 없음</a:t>
            </a:r>
            <a:endParaRPr lang="en-US" altLang="ko-KR" dirty="0"/>
          </a:p>
          <a:p>
            <a:pPr lvl="1"/>
            <a:r>
              <a:rPr lang="ko-KR" altLang="en-US" dirty="0"/>
              <a:t>키보드로 입력된 내용을 </a:t>
            </a:r>
            <a:r>
              <a:rPr lang="ko-KR" altLang="en-US" dirty="0" err="1"/>
              <a:t>통문자열로</a:t>
            </a:r>
            <a:r>
              <a:rPr lang="ko-KR" altLang="en-US" dirty="0"/>
              <a:t> 읽을 수 없음</a:t>
            </a:r>
            <a:endParaRPr lang="en-US" altLang="ko-KR" dirty="0"/>
          </a:p>
          <a:p>
            <a:pPr lvl="2"/>
            <a:endParaRPr lang="en-US" altLang="ko-KR" sz="800" dirty="0"/>
          </a:p>
          <a:p>
            <a:r>
              <a:rPr lang="en-US" altLang="ko-KR">
                <a:solidFill>
                  <a:srgbClr val="C00000"/>
                </a:solidFill>
              </a:rPr>
              <a:t>Scanner</a:t>
            </a:r>
            <a:r>
              <a:rPr lang="en-US" altLang="ko-KR"/>
              <a:t> </a:t>
            </a:r>
            <a:r>
              <a:rPr lang="ko-KR" altLang="en-US"/>
              <a:t>로 해결</a:t>
            </a:r>
            <a:endParaRPr lang="en-US" altLang="ko-KR"/>
          </a:p>
          <a:p>
            <a:pPr lvl="1"/>
            <a:r>
              <a:rPr lang="ko-KR" altLang="en-US"/>
              <a:t>자바가 제공하는 </a:t>
            </a:r>
            <a:r>
              <a:rPr lang="en-US" altLang="ko-KR"/>
              <a:t>Scanner </a:t>
            </a:r>
            <a:r>
              <a:rPr lang="ko-KR" altLang="en-US"/>
              <a:t>클래스를 이용하면 입력된 통문자열을 읽을 수 있음 </a:t>
            </a:r>
            <a:endParaRPr lang="ko-KR" altLang="en-US" dirty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124200"/>
            <a:ext cx="6870231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52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333500"/>
            <a:ext cx="8686800" cy="5715000"/>
          </a:xfrm>
        </p:spPr>
        <p:txBody>
          <a:bodyPr/>
          <a:lstStyle/>
          <a:p>
            <a:r>
              <a:rPr lang="ko-KR" altLang="en-US"/>
              <a:t>기본 타입의 값 비교와 문자열 비교</a:t>
            </a:r>
            <a:endParaRPr lang="en-US" altLang="ko-KR"/>
          </a:p>
          <a:p>
            <a:endParaRPr lang="en-US" altLang="ko-KR" dirty="0"/>
          </a:p>
          <a:p>
            <a:pPr lvl="1"/>
            <a:r>
              <a:rPr lang="ko-KR" altLang="en-US">
                <a:solidFill>
                  <a:schemeClr val="accent1"/>
                </a:solidFill>
              </a:rPr>
              <a:t>기본 타입</a:t>
            </a:r>
            <a:r>
              <a:rPr lang="ko-KR" altLang="en-US"/>
              <a:t>의 값 비교는 </a:t>
            </a:r>
            <a:r>
              <a:rPr lang="en-US" altLang="ko-KR">
                <a:solidFill>
                  <a:srgbClr val="FF0000"/>
                </a:solidFill>
              </a:rPr>
              <a:t>==</a:t>
            </a:r>
            <a:r>
              <a:rPr lang="en-US" altLang="ko-KR"/>
              <a:t> </a:t>
            </a:r>
            <a:r>
              <a:rPr lang="ko-KR" altLang="en-US"/>
              <a:t>를 사용</a:t>
            </a:r>
            <a:endParaRPr lang="en-US" altLang="ko-KR"/>
          </a:p>
          <a:p>
            <a:pPr lvl="2"/>
            <a:r>
              <a:rPr lang="en-US" altLang="ko-KR"/>
              <a:t>int x = 5;</a:t>
            </a:r>
          </a:p>
          <a:p>
            <a:pPr lvl="2"/>
            <a:r>
              <a:rPr lang="en-US" altLang="ko-KR"/>
              <a:t>boolean</a:t>
            </a:r>
            <a:r>
              <a:rPr lang="ko-KR" altLang="en-US"/>
              <a:t> </a:t>
            </a:r>
            <a:r>
              <a:rPr lang="en-US" altLang="ko-KR"/>
              <a:t>result = (x </a:t>
            </a:r>
            <a:r>
              <a:rPr lang="en-US" altLang="ko-KR">
                <a:solidFill>
                  <a:srgbClr val="FF0000"/>
                </a:solidFill>
              </a:rPr>
              <a:t>==</a:t>
            </a:r>
            <a:r>
              <a:rPr lang="en-US" altLang="ko-KR"/>
              <a:t> 5);   //true</a:t>
            </a:r>
          </a:p>
          <a:p>
            <a:pPr marL="470297" lvl="2" indent="0">
              <a:buNone/>
            </a:pPr>
            <a:endParaRPr lang="en-US" altLang="ko-KR" dirty="0"/>
          </a:p>
          <a:p>
            <a:pPr lvl="1"/>
            <a:r>
              <a:rPr lang="ko-KR" altLang="en-US">
                <a:solidFill>
                  <a:schemeClr val="accent1"/>
                </a:solidFill>
              </a:rPr>
              <a:t>문자열</a:t>
            </a:r>
            <a:r>
              <a:rPr lang="ko-KR" altLang="en-US"/>
              <a:t>의 비교는 </a:t>
            </a:r>
            <a:r>
              <a:rPr lang="en-US" altLang="ko-KR">
                <a:solidFill>
                  <a:srgbClr val="C00000"/>
                </a:solidFill>
              </a:rPr>
              <a:t>equals() </a:t>
            </a:r>
            <a:r>
              <a:rPr lang="ko-KR" altLang="en-US"/>
              <a:t>메소드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267891" lvl="1" indent="0">
              <a:buNone/>
            </a:pPr>
            <a:endParaRPr lang="en-US" altLang="ko-KR"/>
          </a:p>
          <a:p>
            <a:pPr lvl="2"/>
            <a:r>
              <a:rPr lang="en-US" altLang="ko-KR"/>
              <a:t>String</a:t>
            </a:r>
            <a:r>
              <a:rPr lang="ko-KR" altLang="en-US"/>
              <a:t> </a:t>
            </a:r>
            <a:r>
              <a:rPr lang="en-US" altLang="ko-KR"/>
              <a:t>str1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“java”;</a:t>
            </a:r>
          </a:p>
          <a:p>
            <a:pPr lvl="2"/>
            <a:r>
              <a:rPr lang="en-US" altLang="ko-KR"/>
              <a:t>boolean result1 = str.</a:t>
            </a:r>
            <a:r>
              <a:rPr lang="en-US" altLang="ko-KR">
                <a:solidFill>
                  <a:srgbClr val="FF0000"/>
                </a:solidFill>
              </a:rPr>
              <a:t>equals</a:t>
            </a:r>
            <a:r>
              <a:rPr lang="en-US" altLang="ko-KR"/>
              <a:t>(“java”);       //true</a:t>
            </a:r>
          </a:p>
          <a:p>
            <a:pPr lvl="2"/>
            <a:r>
              <a:rPr lang="en-US" altLang="ko-KR"/>
              <a:t>boolean result2 = str.</a:t>
            </a:r>
            <a:r>
              <a:rPr lang="en-US" altLang="ko-KR">
                <a:solidFill>
                  <a:srgbClr val="FF0000"/>
                </a:solidFill>
              </a:rPr>
              <a:t>equals</a:t>
            </a:r>
            <a:r>
              <a:rPr lang="en-US" altLang="ko-KR"/>
              <a:t>(“Java”);      //false</a:t>
            </a:r>
            <a:endParaRPr lang="en-US" altLang="ko-KR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6568679" cy="187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259028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16982</TotalTime>
  <Words>446</Words>
  <Application>Microsoft Office PowerPoint</Application>
  <PresentationFormat>화면 슬라이드 쇼(4:3)</PresentationFormat>
  <Paragraphs>99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맑은 고딕</vt:lpstr>
      <vt:lpstr>Verdana</vt:lpstr>
      <vt:lpstr>HY견고딕</vt:lpstr>
      <vt:lpstr>돋움</vt:lpstr>
      <vt:lpstr>Arial</vt:lpstr>
      <vt:lpstr>Wingdings</vt:lpstr>
      <vt:lpstr>나눔스퀘어OTF</vt:lpstr>
      <vt:lpstr>5_디자인 사용자 지정</vt:lpstr>
      <vt:lpstr>02-4. 변수와 시스템 입출력</vt:lpstr>
      <vt:lpstr>PowerPoint 프레젠테이션</vt:lpstr>
      <vt:lpstr>0. 시작하기 전에</vt:lpstr>
      <vt:lpstr>1. 모니터로 변수값 출력하기</vt:lpstr>
      <vt:lpstr>1. 모니터로 변수값 출력하기</vt:lpstr>
      <vt:lpstr>1. 모니터로 변수값 출력하기</vt:lpstr>
      <vt:lpstr>2. 키보드에서 입력된 내용을 변수에 저장하기</vt:lpstr>
      <vt:lpstr>2. 키보드에서 입력된 내용을 변수에 저장하기</vt:lpstr>
      <vt:lpstr>2. 키보드에서 입력된 내용을 변수에 저장하기</vt:lpstr>
      <vt:lpstr>3. 키워드로 끝내는 핵심 포인트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blueskii</cp:lastModifiedBy>
  <cp:revision>2670</cp:revision>
  <dcterms:created xsi:type="dcterms:W3CDTF">2004-07-21T02:43:03Z</dcterms:created>
  <dcterms:modified xsi:type="dcterms:W3CDTF">2019-06-29T10:10:50Z</dcterms:modified>
</cp:coreProperties>
</file>